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League Spartan" panose="020B0604020202020204" charset="0"/>
      <p:regular r:id="rId6"/>
    </p:embeddedFont>
    <p:embeddedFont>
      <p:font typeface="Poppins Bold" panose="020B0604020202020204" charset="0"/>
      <p:regular r:id="rId7"/>
    </p:embeddedFont>
    <p:embeddedFont>
      <p:font typeface="Ubuntu Bold" panose="020B0804030602030204" charset="0"/>
      <p:regular r:id="rId8"/>
    </p:embeddedFont>
    <p:embeddedFont>
      <p:font typeface="Zaratho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17.06.2025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66481"/>
            <a:ext cx="14896704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80"/>
              </a:lnSpc>
            </a:pPr>
            <a:r>
              <a:rPr lang="en-US" sz="6200" b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TITLE</a:t>
            </a:r>
          </a:p>
        </p:txBody>
      </p:sp>
      <p:sp>
        <p:nvSpPr>
          <p:cNvPr id="3" name="Freeform 3"/>
          <p:cNvSpPr/>
          <p:nvPr/>
        </p:nvSpPr>
        <p:spPr>
          <a:xfrm flipH="1">
            <a:off x="0" y="5803636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3048687" y="0"/>
                </a:moveTo>
                <a:lnTo>
                  <a:pt x="0" y="0"/>
                </a:lnTo>
                <a:lnTo>
                  <a:pt x="0" y="4483364"/>
                </a:lnTo>
                <a:lnTo>
                  <a:pt x="3048687" y="4483364"/>
                </a:lnTo>
                <a:lnTo>
                  <a:pt x="30486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5239313" y="0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0" y="4483364"/>
                </a:moveTo>
                <a:lnTo>
                  <a:pt x="3048687" y="4483364"/>
                </a:lnTo>
                <a:lnTo>
                  <a:pt x="3048687" y="0"/>
                </a:lnTo>
                <a:lnTo>
                  <a:pt x="0" y="0"/>
                </a:lnTo>
                <a:lnTo>
                  <a:pt x="0" y="448336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030838" y="5143500"/>
            <a:ext cx="4416950" cy="4171564"/>
          </a:xfrm>
          <a:custGeom>
            <a:avLst/>
            <a:gdLst/>
            <a:ahLst/>
            <a:cxnLst/>
            <a:rect l="l" t="t" r="r" b="b"/>
            <a:pathLst>
              <a:path w="4416950" h="4171564">
                <a:moveTo>
                  <a:pt x="0" y="0"/>
                </a:moveTo>
                <a:lnTo>
                  <a:pt x="4416950" y="0"/>
                </a:lnTo>
                <a:lnTo>
                  <a:pt x="4416950" y="4171564"/>
                </a:lnTo>
                <a:lnTo>
                  <a:pt x="0" y="41715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47394" y="0"/>
            <a:ext cx="13716000" cy="6858000"/>
          </a:xfrm>
          <a:custGeom>
            <a:avLst/>
            <a:gdLst/>
            <a:ahLst/>
            <a:cxnLst/>
            <a:rect l="l" t="t" r="r" b="b"/>
            <a:pathLst>
              <a:path w="13716000" h="6858000">
                <a:moveTo>
                  <a:pt x="0" y="0"/>
                </a:moveTo>
                <a:lnTo>
                  <a:pt x="13716000" y="0"/>
                </a:lnTo>
                <a:lnTo>
                  <a:pt x="13716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397016" y="6792138"/>
            <a:ext cx="10816162" cy="10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6" b="1">
                <a:solidFill>
                  <a:srgbClr val="0A2240"/>
                </a:solidFill>
                <a:latin typeface="Zarathos Bold"/>
                <a:ea typeface="Zarathos Bold"/>
                <a:cs typeface="Zarathos Bold"/>
                <a:sym typeface="Zarathos Bold"/>
              </a:rPr>
              <a:t>MISSION, VISION, AND BELIEFS</a:t>
            </a:r>
          </a:p>
        </p:txBody>
      </p:sp>
      <p:sp>
        <p:nvSpPr>
          <p:cNvPr id="8" name="TextBox 8"/>
          <p:cNvSpPr txBox="1"/>
          <p:nvPr/>
        </p:nvSpPr>
        <p:spPr>
          <a:xfrm rot="-355485">
            <a:off x="5549238" y="5192826"/>
            <a:ext cx="4130324" cy="10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6" b="1">
                <a:solidFill>
                  <a:srgbClr val="0A2240"/>
                </a:solidFill>
                <a:latin typeface="Zarathos Bold"/>
                <a:ea typeface="Zarathos Bold"/>
                <a:cs typeface="Zarathos Bold"/>
                <a:sym typeface="Zarathos Bold"/>
              </a:rPr>
              <a:t>est.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5803636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3048687" y="0"/>
                </a:moveTo>
                <a:lnTo>
                  <a:pt x="0" y="0"/>
                </a:lnTo>
                <a:lnTo>
                  <a:pt x="0" y="4483364"/>
                </a:lnTo>
                <a:lnTo>
                  <a:pt x="3048687" y="4483364"/>
                </a:lnTo>
                <a:lnTo>
                  <a:pt x="304868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V="1">
            <a:off x="15239313" y="0"/>
            <a:ext cx="3048687" cy="4483364"/>
          </a:xfrm>
          <a:custGeom>
            <a:avLst/>
            <a:gdLst/>
            <a:ahLst/>
            <a:cxnLst/>
            <a:rect l="l" t="t" r="r" b="b"/>
            <a:pathLst>
              <a:path w="3048687" h="4483364">
                <a:moveTo>
                  <a:pt x="0" y="4483364"/>
                </a:moveTo>
                <a:lnTo>
                  <a:pt x="3048687" y="4483364"/>
                </a:lnTo>
                <a:lnTo>
                  <a:pt x="3048687" y="0"/>
                </a:lnTo>
                <a:lnTo>
                  <a:pt x="0" y="0"/>
                </a:lnTo>
                <a:lnTo>
                  <a:pt x="0" y="448336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519904" y="2460467"/>
            <a:ext cx="13782106" cy="600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0452" lvl="1" indent="-365226" algn="l">
              <a:lnSpc>
                <a:spcPts val="4736"/>
              </a:lnSpc>
              <a:buFont typeface="Arial"/>
              <a:buChar char="•"/>
            </a:pPr>
            <a:r>
              <a:rPr lang="en-US" sz="3383" b="1">
                <a:solidFill>
                  <a:srgbClr val="9D7D2E"/>
                </a:solidFill>
                <a:latin typeface="Ubuntu Bold"/>
                <a:ea typeface="Ubuntu Bold"/>
                <a:cs typeface="Ubuntu Bold"/>
                <a:sym typeface="Ubuntu Bold"/>
              </a:rPr>
              <a:t>We believe students and staff thrive when they feel safe, respected, and valued.</a:t>
            </a:r>
          </a:p>
          <a:p>
            <a:pPr marL="730452" lvl="1" indent="-365226" algn="l">
              <a:lnSpc>
                <a:spcPts val="4736"/>
              </a:lnSpc>
              <a:buFont typeface="Arial"/>
              <a:buChar char="•"/>
            </a:pPr>
            <a:r>
              <a:rPr lang="en-US" sz="3383" b="1">
                <a:solidFill>
                  <a:srgbClr val="9D7D2E"/>
                </a:solidFill>
                <a:latin typeface="Ubuntu Bold"/>
                <a:ea typeface="Ubuntu Bold"/>
                <a:cs typeface="Ubuntu Bold"/>
                <a:sym typeface="Ubuntu Bold"/>
              </a:rPr>
              <a:t>We believe students should be empowered to take ownership of their learning to become self-directed, lifelong learners.</a:t>
            </a:r>
          </a:p>
          <a:p>
            <a:pPr marL="730452" lvl="1" indent="-365226" algn="l">
              <a:lnSpc>
                <a:spcPts val="4736"/>
              </a:lnSpc>
              <a:buFont typeface="Arial"/>
              <a:buChar char="•"/>
            </a:pPr>
            <a:r>
              <a:rPr lang="en-US" sz="3383" b="1">
                <a:solidFill>
                  <a:srgbClr val="9D7D2E"/>
                </a:solidFill>
                <a:latin typeface="Ubuntu Bold"/>
                <a:ea typeface="Ubuntu Bold"/>
                <a:cs typeface="Ubuntu Bold"/>
                <a:sym typeface="Ubuntu Bold"/>
              </a:rPr>
              <a:t>We believe innovation and creativity are essential for preparing students for a rapidly changing world.</a:t>
            </a:r>
          </a:p>
          <a:p>
            <a:pPr marL="730452" lvl="1" indent="-365226" algn="l">
              <a:lnSpc>
                <a:spcPts val="4736"/>
              </a:lnSpc>
              <a:buFont typeface="Arial"/>
              <a:buChar char="•"/>
            </a:pPr>
            <a:r>
              <a:rPr lang="en-US" sz="3383" b="1">
                <a:solidFill>
                  <a:srgbClr val="9D7D2E"/>
                </a:solidFill>
                <a:latin typeface="Ubuntu Bold"/>
                <a:ea typeface="Ubuntu Bold"/>
                <a:cs typeface="Ubuntu Bold"/>
                <a:sym typeface="Ubuntu Bold"/>
              </a:rPr>
              <a:t>We believe diverse opportunities and challenges allow for each student’s gifts and talents to be discovered and encouraged.</a:t>
            </a:r>
          </a:p>
          <a:p>
            <a:pPr marL="730452" lvl="1" indent="-365226" algn="l">
              <a:lnSpc>
                <a:spcPts val="4736"/>
              </a:lnSpc>
              <a:buFont typeface="Arial"/>
              <a:buChar char="•"/>
            </a:pPr>
            <a:r>
              <a:rPr lang="en-US" sz="3383" b="1">
                <a:solidFill>
                  <a:srgbClr val="9D7D2E"/>
                </a:solidFill>
                <a:latin typeface="Ubuntu Bold"/>
                <a:ea typeface="Ubuntu Bold"/>
                <a:cs typeface="Ubuntu Bold"/>
                <a:sym typeface="Ubuntu Bold"/>
              </a:rPr>
              <a:t>We believe creating a collaborative community of parents, staff, and students is essential for student success.</a:t>
            </a:r>
          </a:p>
        </p:txBody>
      </p:sp>
      <p:sp>
        <p:nvSpPr>
          <p:cNvPr id="5" name="Freeform 5"/>
          <p:cNvSpPr/>
          <p:nvPr/>
        </p:nvSpPr>
        <p:spPr>
          <a:xfrm>
            <a:off x="16078608" y="8200352"/>
            <a:ext cx="2209392" cy="2086648"/>
          </a:xfrm>
          <a:custGeom>
            <a:avLst/>
            <a:gdLst/>
            <a:ahLst/>
            <a:cxnLst/>
            <a:rect l="l" t="t" r="r" b="b"/>
            <a:pathLst>
              <a:path w="2209392" h="2086648">
                <a:moveTo>
                  <a:pt x="0" y="0"/>
                </a:moveTo>
                <a:lnTo>
                  <a:pt x="2209392" y="0"/>
                </a:lnTo>
                <a:lnTo>
                  <a:pt x="2209392" y="2086648"/>
                </a:lnTo>
                <a:lnTo>
                  <a:pt x="0" y="2086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834040" y="1159420"/>
            <a:ext cx="3971436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A07E2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BELIEFS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A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6810851" cy="10287000"/>
          </a:xfrm>
          <a:custGeom>
            <a:avLst/>
            <a:gdLst/>
            <a:ahLst/>
            <a:cxnLst/>
            <a:rect l="l" t="t" r="r" b="b"/>
            <a:pathLst>
              <a:path w="6810851" h="10287000">
                <a:moveTo>
                  <a:pt x="0" y="10287000"/>
                </a:moveTo>
                <a:lnTo>
                  <a:pt x="6810851" y="10287000"/>
                </a:lnTo>
                <a:lnTo>
                  <a:pt x="6810851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407158" cy="3217872"/>
          </a:xfrm>
          <a:custGeom>
            <a:avLst/>
            <a:gdLst/>
            <a:ahLst/>
            <a:cxnLst/>
            <a:rect l="l" t="t" r="r" b="b"/>
            <a:pathLst>
              <a:path w="3407158" h="3217872">
                <a:moveTo>
                  <a:pt x="0" y="0"/>
                </a:moveTo>
                <a:lnTo>
                  <a:pt x="3407158" y="0"/>
                </a:lnTo>
                <a:lnTo>
                  <a:pt x="3407158" y="3217872"/>
                </a:lnTo>
                <a:lnTo>
                  <a:pt x="0" y="3217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29536" y="1253309"/>
            <a:ext cx="1132976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9">
                <a:solidFill>
                  <a:srgbClr val="0A22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MISSION: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07158" y="5846039"/>
            <a:ext cx="13651553" cy="406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9"/>
              </a:lnSpc>
            </a:pPr>
            <a:r>
              <a:rPr lang="en-US" sz="5685" b="1">
                <a:solidFill>
                  <a:srgbClr val="0A2240"/>
                </a:solidFill>
                <a:latin typeface="Poppins Bold"/>
                <a:ea typeface="Poppins Bold"/>
                <a:cs typeface="Poppins Bold"/>
                <a:sym typeface="Poppins Bold"/>
              </a:rPr>
              <a:t>A community dedicated to setting the standard for continuous growth, excellence, and a lasting legacy.</a:t>
            </a:r>
          </a:p>
          <a:p>
            <a:pPr algn="l">
              <a:lnSpc>
                <a:spcPts val="7959"/>
              </a:lnSpc>
            </a:pPr>
            <a:endParaRPr lang="en-US" sz="5685" b="1">
              <a:solidFill>
                <a:srgbClr val="0A224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607747" y="4823688"/>
            <a:ext cx="3971436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0A22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VISION: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29536" y="2342334"/>
            <a:ext cx="11329764" cy="969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62"/>
              </a:lnSpc>
            </a:pPr>
            <a:r>
              <a:rPr lang="en-US" sz="5687">
                <a:solidFill>
                  <a:srgbClr val="0A224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ENGAGE, EQUIP, EMPOWER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Zarathos Bold</vt:lpstr>
      <vt:lpstr>Poppins Bold</vt:lpstr>
      <vt:lpstr>League Spartan</vt:lpstr>
      <vt:lpstr>Arial</vt:lpstr>
      <vt:lpstr>Ubuntu 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Mission-Vision-Beliefs.pptx</dc:title>
  <cp:lastModifiedBy>Tom T. Alverson</cp:lastModifiedBy>
  <cp:revision>1</cp:revision>
  <dcterms:created xsi:type="dcterms:W3CDTF">2006-08-16T00:00:00Z</dcterms:created>
  <dcterms:modified xsi:type="dcterms:W3CDTF">2025-06-17T19:55:53Z</dcterms:modified>
  <dc:identifier>DAGoMVkECYA</dc:identifier>
</cp:coreProperties>
</file>